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Aileron Bold" charset="1" panose="00000800000000000000"/>
      <p:regular r:id="rId14"/>
    </p:embeddedFont>
    <p:embeddedFont>
      <p:font typeface="Lekton Bold" charset="1" panose="02000000000000000000"/>
      <p:regular r:id="rId15"/>
    </p:embeddedFont>
    <p:embeddedFont>
      <p:font typeface="Heading Now 61-68 Bold" charset="1" panose="00000000000000000000"/>
      <p:regular r:id="rId16"/>
    </p:embeddedFont>
    <p:embeddedFont>
      <p:font typeface="Heading Now 31-38 Bold" charset="1" panose="00000000000000000000"/>
      <p:regular r:id="rId17"/>
    </p:embeddedFont>
    <p:embeddedFont>
      <p:font typeface="Aileron" charset="1" panose="00000500000000000000"/>
      <p:regular r:id="rId18"/>
    </p:embeddedFont>
    <p:embeddedFont>
      <p:font typeface="Lekton" charset="1" panose="02000000000000000000"/>
      <p:regular r:id="rId19"/>
    </p:embeddedFont>
    <p:embeddedFont>
      <p:font typeface="Buongiorno Rastellino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jpeg" Type="http://schemas.openxmlformats.org/officeDocument/2006/relationships/image"/><Relationship Id="rId6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7623159" cy="10287000"/>
            <a:chOff x="0" y="0"/>
            <a:chExt cx="10164212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348" t="0" r="348" b="0"/>
            <a:stretch>
              <a:fillRect/>
            </a:stretch>
          </p:blipFill>
          <p:spPr>
            <a:xfrm flipH="false" flipV="false">
              <a:off x="0" y="0"/>
              <a:ext cx="10164212" cy="13716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8367721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GOVERNAMENTAL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6791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O PROBLEMA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739201" y="546055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01/08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29679" y="8892129"/>
            <a:ext cx="2988344" cy="34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2"/>
              </a:lnSpc>
              <a:spcBef>
                <a:spcPct val="0"/>
              </a:spcBef>
            </a:pPr>
            <a:r>
              <a:rPr lang="en-US" b="true" sz="1930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Questão central: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29679" y="9214545"/>
            <a:ext cx="3575816" cy="505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6"/>
              </a:lnSpc>
              <a:spcBef>
                <a:spcPct val="0"/>
              </a:spcBef>
            </a:pPr>
            <a:r>
              <a:rPr lang="en-US" b="true" sz="1490" spc="17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DISPUTA BASEADA EM NARRATIVA, NÃO EM DADOS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12016" y="8746688"/>
            <a:ext cx="4158593" cy="53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99"/>
              </a:lnSpc>
              <a:spcBef>
                <a:spcPct val="0"/>
              </a:spcBef>
            </a:pPr>
            <a:r>
              <a:rPr lang="en-US" b="true" sz="1070">
                <a:solidFill>
                  <a:srgbClr val="EBE2CD"/>
                </a:solidFill>
                <a:latin typeface="Lekton Bold"/>
                <a:ea typeface="Lekton Bold"/>
                <a:cs typeface="Lekton Bold"/>
                <a:sym typeface="Lekton Bold"/>
              </a:rPr>
              <a:t>GOVERNOS CUMPREM MANDATOS INTEIROS SEM QUALQUER AVALIAÇÃO FORMAL. A POPULAÇÃO SÓ PODE SE MANIFESTAR NAS URNAS APÓS ANOS DE GESTÃO, SEM MECANISMOS DE CORREÇÃO DE RUMO.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40000" y="1531722"/>
            <a:ext cx="8319300" cy="245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612"/>
              </a:lnSpc>
            </a:pPr>
            <a:r>
              <a:rPr lang="en-US" b="true" sz="12580">
                <a:solidFill>
                  <a:srgbClr val="EBE2CD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POLÍTICA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40000" y="2650407"/>
            <a:ext cx="8584241" cy="337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086"/>
              </a:lnSpc>
            </a:pPr>
            <a:r>
              <a:rPr lang="en-US" b="true" sz="17204">
                <a:solidFill>
                  <a:srgbClr val="EBE2C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SEM AVALIAÇÃO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6572128" cy="10287000"/>
            <a:chOff x="0" y="0"/>
            <a:chExt cx="8762837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587" t="0" r="2587" b="0"/>
            <a:stretch>
              <a:fillRect/>
            </a:stretch>
          </p:blipFill>
          <p:spPr>
            <a:xfrm flipH="false" flipV="false">
              <a:off x="0" y="0"/>
              <a:ext cx="8762837" cy="13716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6572128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DE GOVERNO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6791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PROPOSTA DE REFORMA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739201" y="546055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02\08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21085" y="57150"/>
            <a:ext cx="10966915" cy="434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048"/>
              </a:lnSpc>
            </a:pPr>
            <a:r>
              <a:rPr lang="en-US" b="true" sz="22177">
                <a:solidFill>
                  <a:srgbClr val="2952A1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IDEIA CENTRAL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41279" y="4570661"/>
            <a:ext cx="8349186" cy="1866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08"/>
              </a:lnSpc>
            </a:pPr>
            <a:r>
              <a:rPr lang="en-US" sz="15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 PROPOSTA É SIMPLES E DIRETA: TRANSFORMAR A FORMA COMO AVALIAMOS NOSSOS GOVERNANTES.</a:t>
            </a:r>
          </a:p>
          <a:p>
            <a:pPr algn="just" marL="0" indent="0" lvl="0">
              <a:lnSpc>
                <a:spcPts val="2108"/>
              </a:lnSpc>
            </a:pPr>
            <a:r>
              <a:rPr lang="en-US" sz="15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• MANDATO DE 5 ANOS — TEMPO SUFICIENTE PARA IMPLEMENTAR POLÍTICAS PÚBLICAS CONSISTENTES</a:t>
            </a:r>
          </a:p>
          <a:p>
            <a:pPr algn="just" marL="0" indent="0" lvl="0">
              <a:lnSpc>
                <a:spcPts val="2108"/>
              </a:lnSpc>
            </a:pPr>
            <a:r>
              <a:rPr lang="en-US" sz="15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• FIM DA REELEIÇÃO — FOCO EM GOVERNAR, NÃO EM CAMPANHAS PERMANENTES</a:t>
            </a:r>
          </a:p>
          <a:p>
            <a:pPr algn="just" marL="0" indent="0" lvl="0">
              <a:lnSpc>
                <a:spcPts val="2108"/>
              </a:lnSpc>
            </a:pPr>
            <a:r>
              <a:rPr lang="en-US" sz="15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• AVALIAÇÃO NO MEIO DO CICLO — O POVO DECIDE SE O GOVERNO CONTINUA NO CAMINHO CERTO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242679" y="7324512"/>
            <a:ext cx="1750823" cy="1710689"/>
            <a:chOff x="0" y="0"/>
            <a:chExt cx="2334431" cy="2280919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4"/>
            <a:srcRect l="0" t="1146" r="0" b="1146"/>
            <a:stretch>
              <a:fillRect/>
            </a:stretch>
          </p:blipFill>
          <p:spPr>
            <a:xfrm flipH="false" flipV="false">
              <a:off x="0" y="0"/>
              <a:ext cx="2334431" cy="2280919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1115529" y="7324512"/>
            <a:ext cx="1750823" cy="1710689"/>
            <a:chOff x="0" y="0"/>
            <a:chExt cx="2334431" cy="2280919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5"/>
            <a:srcRect l="0" t="13359" r="0" b="13359"/>
            <a:stretch>
              <a:fillRect/>
            </a:stretch>
          </p:blipFill>
          <p:spPr>
            <a:xfrm flipH="false" flipV="false">
              <a:off x="0" y="0"/>
              <a:ext cx="2334431" cy="2280919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2988378" y="7324512"/>
            <a:ext cx="1750823" cy="1710689"/>
            <a:chOff x="0" y="0"/>
            <a:chExt cx="2334431" cy="2280919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6"/>
            <a:srcRect l="0" t="1146" r="0" b="1146"/>
            <a:stretch>
              <a:fillRect/>
            </a:stretch>
          </p:blipFill>
          <p:spPr>
            <a:xfrm flipH="false" flipV="false">
              <a:off x="0" y="0"/>
              <a:ext cx="2334431" cy="2280919"/>
            </a:xfrm>
            <a:prstGeom prst="rect">
              <a:avLst/>
            </a:prstGeom>
          </p:spPr>
        </p:pic>
      </p:grpSp>
      <p:sp>
        <p:nvSpPr>
          <p:cNvPr name="TextBox 16" id="16"/>
          <p:cNvSpPr txBox="true"/>
          <p:nvPr/>
        </p:nvSpPr>
        <p:spPr>
          <a:xfrm rot="-5400000">
            <a:off x="16165262" y="5006657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02\08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279523" y="0"/>
            <a:ext cx="7008477" cy="10287000"/>
            <a:chOff x="0" y="0"/>
            <a:chExt cx="9344636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553" r="0" b="553"/>
            <a:stretch>
              <a:fillRect/>
            </a:stretch>
          </p:blipFill>
          <p:spPr>
            <a:xfrm flipH="false" flipV="false">
              <a:off x="0" y="0"/>
              <a:ext cx="9344636" cy="1371600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4526743" y="1399048"/>
            <a:ext cx="2796628" cy="2652381"/>
            <a:chOff x="0" y="0"/>
            <a:chExt cx="3728837" cy="3536508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0" t="2578" r="0" b="2578"/>
            <a:stretch>
              <a:fillRect/>
            </a:stretch>
          </p:blipFill>
          <p:spPr>
            <a:xfrm flipH="false" flipV="false">
              <a:off x="0" y="0"/>
              <a:ext cx="3728837" cy="3536508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5790536" y="546055"/>
            <a:ext cx="5143745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INTERMEDIÁRIA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6791" y="546055"/>
            <a:ext cx="5143745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PROPOSTA DE GOVERNO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739201" y="546055"/>
            <a:ext cx="2890222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03/08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08691" y="2260371"/>
            <a:ext cx="10632732" cy="4342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026"/>
              </a:lnSpc>
            </a:pPr>
            <a:r>
              <a:rPr lang="en-US" b="true" sz="22162">
                <a:solidFill>
                  <a:srgbClr val="EBE2C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O CHECKPOINT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49161" y="6809651"/>
            <a:ext cx="4575281" cy="681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27"/>
              </a:lnSpc>
              <a:spcBef>
                <a:spcPct val="0"/>
              </a:spcBef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ELEIÇÕES LEGISLATIVAS INTERMEDIÁRIAS OCORREM SIMULTANEAMENTE, PERMITINDO REAVALIAÇÃO POPULAR DO GOVERNO EM EXERCÍCIO.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49161" y="8209362"/>
            <a:ext cx="4575281" cy="45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27"/>
              </a:lnSpc>
              <a:spcBef>
                <a:spcPct val="0"/>
              </a:spcBef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ESTE É O DIFERENCIAL DA PROPOSTA: O POVO TEM VOZ NO MEIO DO MANDATO, NÃO APENAS NO FIM.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57774" y="6800126"/>
            <a:ext cx="2814901" cy="323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66"/>
              </a:lnSpc>
              <a:spcBef>
                <a:spcPct val="0"/>
              </a:spcBef>
            </a:pPr>
            <a:r>
              <a:rPr lang="en-US" b="true" sz="1904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2,5 ANOS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7321" y="8241188"/>
            <a:ext cx="2814901" cy="323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66"/>
              </a:lnSpc>
              <a:spcBef>
                <a:spcPct val="0"/>
              </a:spcBef>
            </a:pPr>
            <a:r>
              <a:rPr lang="en-US" b="true" sz="1904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O DIFERENCIAL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898428" y="855142"/>
            <a:ext cx="4670762" cy="1770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2662"/>
              </a:lnSpc>
            </a:pPr>
            <a:r>
              <a:rPr lang="en-US" b="true" sz="9044">
                <a:solidFill>
                  <a:srgbClr val="EBE2C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BASE DE DADOS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72128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INTERMEDIÁRIA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46791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CREDIBILIDADE E TRANSPARÊNCIA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739201" y="546055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04\08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773065" y="4270696"/>
            <a:ext cx="3379822" cy="3305553"/>
            <a:chOff x="0" y="0"/>
            <a:chExt cx="4506429" cy="4407404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1098" r="0" b="1098"/>
            <a:stretch>
              <a:fillRect/>
            </a:stretch>
          </p:blipFill>
          <p:spPr>
            <a:xfrm flipH="false" flipV="false">
              <a:off x="0" y="0"/>
              <a:ext cx="4506429" cy="4407404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5450207" y="4270696"/>
            <a:ext cx="3379822" cy="3305553"/>
            <a:chOff x="0" y="0"/>
            <a:chExt cx="4506429" cy="4407404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0" t="1098" r="0" b="1098"/>
            <a:stretch>
              <a:fillRect/>
            </a:stretch>
          </p:blipFill>
          <p:spPr>
            <a:xfrm flipH="false" flipV="false">
              <a:off x="0" y="0"/>
              <a:ext cx="4506429" cy="4407404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9127348" y="4270696"/>
            <a:ext cx="3379822" cy="3305553"/>
            <a:chOff x="0" y="0"/>
            <a:chExt cx="4506429" cy="4407404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/>
            <a:srcRect l="0" t="1098" r="0" b="1098"/>
            <a:stretch>
              <a:fillRect/>
            </a:stretch>
          </p:blipFill>
          <p:spPr>
            <a:xfrm flipH="false" flipV="false">
              <a:off x="0" y="0"/>
              <a:ext cx="4506429" cy="4407404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12804490" y="4270696"/>
            <a:ext cx="3379822" cy="3305553"/>
            <a:chOff x="0" y="0"/>
            <a:chExt cx="4506429" cy="4407404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6"/>
            <a:srcRect l="0" t="1098" r="0" b="1098"/>
            <a:stretch>
              <a:fillRect/>
            </a:stretch>
          </p:blipFill>
          <p:spPr>
            <a:xfrm flipH="false" flipV="false">
              <a:off x="0" y="0"/>
              <a:ext cx="4506429" cy="4407404"/>
            </a:xfrm>
            <a:prstGeom prst="rect">
              <a:avLst/>
            </a:prstGeom>
          </p:spPr>
        </p:pic>
      </p:grpSp>
      <p:sp>
        <p:nvSpPr>
          <p:cNvPr name="TextBox 15" id="15"/>
          <p:cNvSpPr txBox="true"/>
          <p:nvPr/>
        </p:nvSpPr>
        <p:spPr>
          <a:xfrm rot="0">
            <a:off x="2116343" y="7894772"/>
            <a:ext cx="2259427" cy="34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4"/>
              </a:lnSpc>
              <a:spcBef>
                <a:spcPct val="0"/>
              </a:spcBef>
            </a:pPr>
            <a:r>
              <a:rPr lang="en-US" b="true" sz="1945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IBGE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965482" y="7894772"/>
            <a:ext cx="2259427" cy="34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4"/>
              </a:lnSpc>
              <a:spcBef>
                <a:spcPct val="0"/>
              </a:spcBef>
            </a:pPr>
            <a:r>
              <a:rPr lang="en-US" b="true" sz="1945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ABNT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92077" y="8175256"/>
            <a:ext cx="2307959" cy="320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80"/>
              </a:lnSpc>
              <a:spcBef>
                <a:spcPct val="0"/>
              </a:spcBef>
            </a:pPr>
            <a:r>
              <a:rPr lang="en-US" sz="1843">
                <a:solidFill>
                  <a:srgbClr val="EBE2CD"/>
                </a:solidFill>
                <a:latin typeface="Lekton"/>
                <a:ea typeface="Lekton"/>
                <a:cs typeface="Lekton"/>
                <a:sym typeface="Lekton"/>
              </a:rPr>
              <a:t>Dados Oficiais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941216" y="8175256"/>
            <a:ext cx="2307959" cy="320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80"/>
              </a:lnSpc>
              <a:spcBef>
                <a:spcPct val="0"/>
              </a:spcBef>
            </a:pPr>
            <a:r>
              <a:rPr lang="en-US" sz="1843">
                <a:solidFill>
                  <a:srgbClr val="EBE2CD"/>
                </a:solidFill>
                <a:latin typeface="Lekton"/>
                <a:ea typeface="Lekton"/>
                <a:cs typeface="Lekton"/>
                <a:sym typeface="Lekton"/>
              </a:rPr>
              <a:t>Padronização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93082" y="8602796"/>
            <a:ext cx="2505949" cy="535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76"/>
              </a:lnSpc>
              <a:spcBef>
                <a:spcPct val="0"/>
              </a:spcBef>
            </a:pPr>
            <a:r>
              <a:rPr lang="en-US" sz="1054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Fonte primária de estatísticas públicas do Brasil, garantindo informações confiáveis e verificáveis.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90536" y="8602796"/>
            <a:ext cx="2505949" cy="535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76"/>
              </a:lnSpc>
              <a:spcBef>
                <a:spcPct val="0"/>
              </a:spcBef>
            </a:pPr>
            <a:r>
              <a:rPr lang="en-US" sz="1054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Normas técnicas brasileiras que asseguram metodologia consistente e comparável.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33809" y="7894772"/>
            <a:ext cx="2932292" cy="34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4"/>
              </a:lnSpc>
              <a:spcBef>
                <a:spcPct val="0"/>
              </a:spcBef>
            </a:pPr>
            <a:r>
              <a:rPr lang="en-US" b="true" sz="1945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TRANSPARÊNCIA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545975" y="8175256"/>
            <a:ext cx="2307959" cy="320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80"/>
              </a:lnSpc>
              <a:spcBef>
                <a:spcPct val="0"/>
              </a:spcBef>
            </a:pPr>
            <a:r>
              <a:rPr lang="en-US" sz="1843">
                <a:solidFill>
                  <a:srgbClr val="EBE2CD"/>
                </a:solidFill>
                <a:latin typeface="Lekton"/>
                <a:ea typeface="Lekton"/>
                <a:cs typeface="Lekton"/>
                <a:sym typeface="Lekton"/>
              </a:rPr>
              <a:t>Acesso Público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987361" y="7894772"/>
            <a:ext cx="3196950" cy="34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4"/>
              </a:lnSpc>
              <a:spcBef>
                <a:spcPct val="0"/>
              </a:spcBef>
            </a:pPr>
            <a:r>
              <a:rPr lang="en-US" b="true" sz="1945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VERIFICAÇÃO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431857" y="8175256"/>
            <a:ext cx="2307959" cy="320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80"/>
              </a:lnSpc>
              <a:spcBef>
                <a:spcPct val="0"/>
              </a:spcBef>
            </a:pPr>
            <a:r>
              <a:rPr lang="en-US" sz="1843">
                <a:solidFill>
                  <a:srgbClr val="EBE2CD"/>
                </a:solidFill>
                <a:latin typeface="Lekton"/>
                <a:ea typeface="Lekton"/>
                <a:cs typeface="Lekton"/>
                <a:sym typeface="Lekton"/>
              </a:rPr>
              <a:t>Auditoria Cidadã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45975" y="8602796"/>
            <a:ext cx="2505949" cy="35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76"/>
              </a:lnSpc>
              <a:spcBef>
                <a:spcPct val="0"/>
              </a:spcBef>
            </a:pPr>
            <a:r>
              <a:rPr lang="en-US" sz="1054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Todos os dados disponíveis para consulta pública, sem restrições de acesso.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347324" y="8602796"/>
            <a:ext cx="2505949" cy="35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76"/>
              </a:lnSpc>
              <a:spcBef>
                <a:spcPct val="0"/>
              </a:spcBef>
            </a:pPr>
            <a:r>
              <a:rPr lang="en-US" sz="1054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Qualquer cidadão pode verificar e auditar as informações utilizadas na avaliação.</a:t>
            </a:r>
          </a:p>
        </p:txBody>
      </p:sp>
      <p:sp>
        <p:nvSpPr>
          <p:cNvPr name="TextBox 27" id="27"/>
          <p:cNvSpPr txBox="true"/>
          <p:nvPr/>
        </p:nvSpPr>
        <p:spPr>
          <a:xfrm rot="-5400000">
            <a:off x="16165262" y="5006657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04\08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92711" y="1152163"/>
            <a:ext cx="5652464" cy="4332378"/>
            <a:chOff x="0" y="0"/>
            <a:chExt cx="7536619" cy="5776504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318" t="0" r="1318" b="0"/>
            <a:stretch>
              <a:fillRect/>
            </a:stretch>
          </p:blipFill>
          <p:spPr>
            <a:xfrm flipH="false" flipV="false">
              <a:off x="0" y="0"/>
              <a:ext cx="7536619" cy="5776504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6310032" y="1152163"/>
            <a:ext cx="5652464" cy="4332378"/>
            <a:chOff x="0" y="0"/>
            <a:chExt cx="7536619" cy="577650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1318" t="0" r="1318" b="0"/>
            <a:stretch>
              <a:fillRect/>
            </a:stretch>
          </p:blipFill>
          <p:spPr>
            <a:xfrm flipH="false" flipV="false">
              <a:off x="0" y="0"/>
              <a:ext cx="7536619" cy="5776504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2127353" y="1152163"/>
            <a:ext cx="5652464" cy="4332378"/>
            <a:chOff x="0" y="0"/>
            <a:chExt cx="7536619" cy="5776504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1318" t="0" r="1318" b="0"/>
            <a:stretch>
              <a:fillRect/>
            </a:stretch>
          </p:blipFill>
          <p:spPr>
            <a:xfrm flipH="false" flipV="false">
              <a:off x="0" y="0"/>
              <a:ext cx="7536619" cy="5776504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6572128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COMO O PODER EVOLUI NO MANDATO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6791" y="546055"/>
            <a:ext cx="5143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GOVERNAMENTAL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739201" y="546055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05\08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69078" y="6010110"/>
            <a:ext cx="2890222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3 FASES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2711" y="6476927"/>
            <a:ext cx="9991915" cy="3810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342"/>
              </a:lnSpc>
            </a:pPr>
            <a:r>
              <a:rPr lang="en-US" b="true" sz="10244">
                <a:solidFill>
                  <a:srgbClr val="2952A1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COMO O PODER MUDA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92711" y="6029160"/>
            <a:ext cx="4693796" cy="715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99"/>
              </a:lnSpc>
              <a:spcBef>
                <a:spcPct val="0"/>
              </a:spcBef>
            </a:pPr>
            <a:r>
              <a:rPr lang="en-US" sz="107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EXECUÇÃO PLENA NO INÍCIO DO MANDATO: GOVERNO COM TOTAL AUTONOMIA PARA IMPLEMENTAR SEU PLANO. PERÍODO DE AÇÃO E CONSTRUÇÃO DE POLÍTICAS PÚBLICAS SEM INTERFERÊNCIAS ELEITORAIS.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310032" y="6029160"/>
            <a:ext cx="4693796" cy="53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499"/>
              </a:lnSpc>
              <a:spcBef>
                <a:spcPct val="0"/>
              </a:spcBef>
            </a:pPr>
            <a:r>
              <a:rPr lang="en-US" sz="107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AVALIAÇÃO INTERMEDIÁRIA AOS 2,5 ANOS: CHECKPOINT DEMOCRÁTICO ONDE O POVO AVALIA RESULTADOS. GOVERNABILIDADE AJUSTADA NO FIM: MANDATO FINALIZA COM LEGITIMIDADE RENOVADA OU CORRIGIDA.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72128" y="546055"/>
            <a:ext cx="5143745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INTERMEDIÁRIA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6791" y="546055"/>
            <a:ext cx="5143745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AVALIAÇÃO DE GOVERNO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739201" y="546055"/>
            <a:ext cx="2890222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06\08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6347" y="-151810"/>
            <a:ext cx="6360449" cy="4342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1026"/>
              </a:lnSpc>
              <a:spcBef>
                <a:spcPct val="0"/>
              </a:spcBef>
            </a:pPr>
            <a:r>
              <a:rPr lang="en-US" b="true" sz="22162" strike="noStrike" u="none">
                <a:solidFill>
                  <a:srgbClr val="EBE2C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VERSÃO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31915" y="-148596"/>
            <a:ext cx="8115300" cy="4342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026"/>
              </a:lnSpc>
            </a:pPr>
            <a:r>
              <a:rPr lang="en-US" b="true" sz="22162">
                <a:solidFill>
                  <a:srgbClr val="EBE2C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POPULAR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706435" y="4339839"/>
            <a:ext cx="4875129" cy="4145776"/>
            <a:chOff x="0" y="0"/>
            <a:chExt cx="6500172" cy="5527701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2448" t="0" r="2448" b="0"/>
            <a:stretch>
              <a:fillRect/>
            </a:stretch>
          </p:blipFill>
          <p:spPr>
            <a:xfrm flipH="false" flipV="false">
              <a:off x="0" y="0"/>
              <a:ext cx="6500172" cy="5527701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1364451" y="4457638"/>
            <a:ext cx="4160978" cy="1824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27"/>
              </a:lnSpc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"O POVO NÃO VOTA SÓ QUEM ENTRA."</a:t>
            </a:r>
          </a:p>
          <a:p>
            <a:pPr algn="just" marL="0" indent="0" lvl="0">
              <a:lnSpc>
                <a:spcPts val="1827"/>
              </a:lnSpc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ESSA FRASE RESUME O ESPÍRITO DA PROPOSTA. HOJE, O CIDADÃO ESCOLHE UM GOVERNANTE E SÓ PODE OPINAR NOVAMENTE APÓS ANOS DE MANDATO COMPLETO.</a:t>
            </a:r>
          </a:p>
          <a:p>
            <a:pPr algn="just" marL="0" indent="0" lvl="0">
              <a:lnSpc>
                <a:spcPts val="1827"/>
              </a:lnSpc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COM O CHECKPOINT INTERMEDIÁRIO, O VOTO GANHA CONTINUIDADE. O POVO PASSA A TER VOZ NO MEIO DO CAMINHO, NÃO APENAS NO INÍCIO.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90096" y="4311264"/>
            <a:ext cx="4160978" cy="1824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27"/>
              </a:lnSpc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"O POVO VOTA SE CONTINUA."</a:t>
            </a:r>
          </a:p>
          <a:p>
            <a:pPr algn="just" marL="0" indent="0" lvl="0">
              <a:lnSpc>
                <a:spcPts val="1827"/>
              </a:lnSpc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PENSE COMO UM PERÍODO DE EXPERIÊNCIA NO TRABALHO. NINGUÉM É EFETIVADO SEM AVALIAÇÃO. POR QUE SERIA DIFERENTE NA POLÍTICA?</a:t>
            </a:r>
          </a:p>
          <a:p>
            <a:pPr algn="just" marL="0" indent="0" lvl="0">
              <a:lnSpc>
                <a:spcPts val="1827"/>
              </a:lnSpc>
            </a:pPr>
            <a:r>
              <a:rPr lang="en-US" sz="13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O GOVERNO PRECISA PROVAR QUE MERECE CONTINUAR. SE NÃO ENTREGA RESULTADOS, O POVO AJUSTA O RUMO ATRAVÉS DAS ELEIÇÕES LEGISLATIVAS INTERMEDIÁRIAS.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34964" y="8892129"/>
            <a:ext cx="2988344" cy="341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192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Analogia: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91747" y="8892129"/>
            <a:ext cx="2988344" cy="341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192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Conceito: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34964" y="9214545"/>
            <a:ext cx="3575816" cy="24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4"/>
              </a:lnSpc>
              <a:spcBef>
                <a:spcPct val="0"/>
              </a:spcBef>
            </a:pPr>
            <a:r>
              <a:rPr lang="en-US" b="true" sz="1489" spc="17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PERÍODO DE EXPERIÊNCIA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891747" y="9214545"/>
            <a:ext cx="3575816" cy="24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4"/>
              </a:lnSpc>
              <a:spcBef>
                <a:spcPct val="0"/>
              </a:spcBef>
            </a:pPr>
            <a:r>
              <a:rPr lang="en-US" b="true" sz="1489" spc="17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DEMOCRACIA CONTÍNUA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016320" y="353015"/>
            <a:ext cx="5425982" cy="4098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455"/>
              </a:lnSpc>
              <a:spcBef>
                <a:spcPct val="0"/>
              </a:spcBef>
            </a:pPr>
            <a:r>
              <a:rPr lang="en-US" sz="23896">
                <a:solidFill>
                  <a:srgbClr val="EBE2CD"/>
                </a:solidFill>
                <a:latin typeface="Buongiorno Rastellino"/>
                <a:ea typeface="Buongiorno Rastellino"/>
                <a:cs typeface="Buongiorno Rastellino"/>
                <a:sym typeface="Buongiorno Rastellino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-5400000">
            <a:off x="16165276" y="5006643"/>
            <a:ext cx="2890222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EBE2CD"/>
                </a:solidFill>
                <a:latin typeface="Aileron Bold"/>
                <a:ea typeface="Aileron Bold"/>
                <a:cs typeface="Aileron Bold"/>
                <a:sym typeface="Aileron Bold"/>
              </a:rPr>
              <a:t>06\08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854956" y="-250553"/>
            <a:ext cx="8433044" cy="4275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539"/>
              </a:lnSpc>
            </a:pPr>
            <a:r>
              <a:rPr lang="en-US" b="true" sz="21813">
                <a:solidFill>
                  <a:srgbClr val="2952A1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O QUE MUDA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72128" y="546055"/>
            <a:ext cx="5143745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SISTEMA DE AVALIAÇÃO INTERMEDIÁRIA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6791" y="546055"/>
            <a:ext cx="5143745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MUDANÇAS PRÁTICAS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739201" y="546055"/>
            <a:ext cx="2890222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07\08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68943" y="1372359"/>
            <a:ext cx="4140699" cy="4111816"/>
            <a:chOff x="0" y="0"/>
            <a:chExt cx="5520932" cy="5482421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5520932" cy="5482421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262917" y="5484175"/>
            <a:ext cx="3944570" cy="4111816"/>
            <a:chOff x="0" y="0"/>
            <a:chExt cx="5259427" cy="5482421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2033" t="0" r="2033" b="0"/>
            <a:stretch>
              <a:fillRect/>
            </a:stretch>
          </p:blipFill>
          <p:spPr>
            <a:xfrm flipH="false" flipV="false">
              <a:off x="0" y="0"/>
              <a:ext cx="5259427" cy="5482421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5122217" y="1372359"/>
            <a:ext cx="4140699" cy="4111816"/>
            <a:chOff x="0" y="0"/>
            <a:chExt cx="5520932" cy="5482421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4"/>
            <a:srcRect l="0" t="348" r="0" b="348"/>
            <a:stretch>
              <a:fillRect/>
            </a:stretch>
          </p:blipFill>
          <p:spPr>
            <a:xfrm flipH="false" flipV="false">
              <a:off x="0" y="0"/>
              <a:ext cx="5520932" cy="5482421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314730" y="5484175"/>
            <a:ext cx="3944570" cy="4111816"/>
            <a:chOff x="0" y="0"/>
            <a:chExt cx="5259427" cy="5482421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5"/>
            <a:srcRect l="2033" t="0" r="2033" b="0"/>
            <a:stretch>
              <a:fillRect/>
            </a:stretch>
          </p:blipFill>
          <p:spPr>
            <a:xfrm flipH="false" flipV="false">
              <a:off x="0" y="0"/>
              <a:ext cx="5259427" cy="5482421"/>
            </a:xfrm>
            <a:prstGeom prst="rect">
              <a:avLst/>
            </a:prstGeom>
          </p:spPr>
        </p:pic>
      </p:grpSp>
      <p:sp>
        <p:nvSpPr>
          <p:cNvPr name="TextBox 14" id="14"/>
          <p:cNvSpPr txBox="true"/>
          <p:nvPr/>
        </p:nvSpPr>
        <p:spPr>
          <a:xfrm rot="0">
            <a:off x="868943" y="6199877"/>
            <a:ext cx="7914849" cy="1367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28"/>
              </a:lnSpc>
            </a:pPr>
            <a:r>
              <a:rPr lang="en-US" sz="13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MENOS CAMPANHA PERMANENTE</a:t>
            </a:r>
          </a:p>
          <a:p>
            <a:pPr algn="just" marL="0" indent="0" lvl="0">
              <a:lnSpc>
                <a:spcPts val="1828"/>
              </a:lnSpc>
            </a:pPr>
            <a:r>
              <a:rPr lang="en-US" sz="13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POLÍTICOS FOCAM EM GOVERNAR, NÃO EM SE REELEGER. O FIM DA REELEIÇÃO ELIMINA A NECESSIDADE DE CAMPANHA CONTÍNUA DURANTE O MANDATO.</a:t>
            </a:r>
          </a:p>
          <a:p>
            <a:pPr algn="just" marL="0" indent="0" lvl="0">
              <a:lnSpc>
                <a:spcPts val="1828"/>
              </a:lnSpc>
            </a:pPr>
            <a:r>
              <a:rPr lang="en-US" sz="13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MAIS COBRANÇA POR RESULTADO</a:t>
            </a:r>
          </a:p>
          <a:p>
            <a:pPr algn="just" marL="0" indent="0" lvl="0">
              <a:lnSpc>
                <a:spcPts val="1828"/>
              </a:lnSpc>
            </a:pPr>
            <a:r>
              <a:rPr lang="en-US" sz="13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COM AVALIAÇÃO INTERMEDIÁRIA, O GOVERNO PRECISA ENTREGAR RESULTADOS CONCRETOS. A POPULAÇÃO COBRA COM BASE EM DADOS, NÃO EM PROMESSAS.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47871" y="4005097"/>
            <a:ext cx="7161772" cy="909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828"/>
              </a:lnSpc>
              <a:spcBef>
                <a:spcPct val="0"/>
              </a:spcBef>
            </a:pPr>
            <a:r>
              <a:rPr lang="en-US" sz="13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MAIS TRANSPARÊNCIA</a:t>
            </a:r>
          </a:p>
          <a:p>
            <a:pPr algn="just" marL="0" indent="0" lvl="0">
              <a:lnSpc>
                <a:spcPts val="1828"/>
              </a:lnSpc>
              <a:spcBef>
                <a:spcPct val="0"/>
              </a:spcBef>
            </a:pPr>
            <a:r>
              <a:rPr lang="en-US" sz="130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DADOS OFICIAIS PADRONIZADOS PERMITEM QUE QUALQUER CIDADÃO ACOMPANHE O DESEMPENHO DO GOVERNO. ACCOUNTABILITY REAL E MENSURÁVEL PARA TODA A SOCIEDADE.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8943" y="8949332"/>
            <a:ext cx="2988344" cy="341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1928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Impacto: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68943" y="9271747"/>
            <a:ext cx="3575816" cy="24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4"/>
              </a:lnSpc>
              <a:spcBef>
                <a:spcPct val="0"/>
              </a:spcBef>
            </a:pPr>
            <a:r>
              <a:rPr lang="en-US" b="true" sz="1489" spc="17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DEMOCRACIA COM RESULTADOS</a:t>
            </a:r>
          </a:p>
        </p:txBody>
      </p:sp>
      <p:sp>
        <p:nvSpPr>
          <p:cNvPr name="TextBox 18" id="18"/>
          <p:cNvSpPr txBox="true"/>
          <p:nvPr/>
        </p:nvSpPr>
        <p:spPr>
          <a:xfrm rot="-5400000">
            <a:off x="16165276" y="5006643"/>
            <a:ext cx="2890222" cy="27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8"/>
              </a:lnSpc>
              <a:spcBef>
                <a:spcPct val="0"/>
              </a:spcBef>
            </a:pPr>
            <a:r>
              <a:rPr lang="en-US" b="true" sz="1598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07\08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-2512845"/>
            <a:ext cx="18288000" cy="872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429"/>
              </a:lnSpc>
            </a:pPr>
            <a:r>
              <a:rPr lang="en-US" b="true" sz="44592">
                <a:solidFill>
                  <a:srgbClr val="2952A1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DEMOCRACIA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486414" y="3519953"/>
            <a:ext cx="19687538" cy="9267502"/>
          </a:xfrm>
          <a:custGeom>
            <a:avLst/>
            <a:gdLst/>
            <a:ahLst/>
            <a:cxnLst/>
            <a:rect r="r" b="b" t="t" l="l"/>
            <a:pathLst>
              <a:path h="9267502" w="19687538">
                <a:moveTo>
                  <a:pt x="0" y="0"/>
                </a:moveTo>
                <a:lnTo>
                  <a:pt x="19687538" y="0"/>
                </a:lnTo>
                <a:lnTo>
                  <a:pt x="19687538" y="9267503"/>
                </a:lnTo>
                <a:lnTo>
                  <a:pt x="0" y="926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535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8399" y="7000061"/>
            <a:ext cx="5566287" cy="1153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088"/>
              </a:lnSpc>
              <a:spcBef>
                <a:spcPct val="0"/>
              </a:spcBef>
            </a:pPr>
            <a:r>
              <a:rPr lang="en-US" sz="2205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"DEMOCRACIA NÃO É SÓ ESCOLHER GOVERNOS. É PODER REAVALIÁ-LOS NO MEIO DO CAMINHO."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DAHHEr2FcVI</dc:identifier>
  <dcterms:modified xsi:type="dcterms:W3CDTF">2011-08-01T06:04:30Z</dcterms:modified>
  <cp:revision>1</cp:revision>
  <dc:title>PEC</dc:title>
</cp:coreProperties>
</file>